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Kollektif Bold" charset="1" panose="020B0604020101010102"/>
      <p:regular r:id="rId54"/>
    </p:embeddedFont>
    <p:embeddedFont>
      <p:font typeface="Public Sans Bold" charset="1" panose="00000000000000000000"/>
      <p:regular r:id="rId55"/>
    </p:embeddedFont>
    <p:embeddedFont>
      <p:font typeface="Roboto Bold" charset="1" panose="02000000000000000000"/>
      <p:regular r:id="rId56"/>
    </p:embeddedFont>
    <p:embeddedFont>
      <p:font typeface="Kollektif" charset="1" panose="020B0604020101010102"/>
      <p:regular r:id="rId57"/>
    </p:embeddedFont>
    <p:embeddedFont>
      <p:font typeface="Aileron Bold" charset="1" panose="00000800000000000000"/>
      <p:regular r:id="rId58"/>
    </p:embeddedFont>
    <p:embeddedFont>
      <p:font typeface="Kollektif Italics" charset="1" panose="020B0604020101010102"/>
      <p:regular r:id="rId59"/>
    </p:embeddedFont>
    <p:embeddedFont>
      <p:font typeface="Roboto" charset="1" panose="020000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jpeg" Type="http://schemas.openxmlformats.org/officeDocument/2006/relationships/image"/><Relationship Id="rId11" Target="../media/image46.jpe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jpeg" Type="http://schemas.openxmlformats.org/officeDocument/2006/relationships/image"/><Relationship Id="rId11" Target="../media/VAGer3pWgPk.mp4" Type="http://schemas.openxmlformats.org/officeDocument/2006/relationships/video"/><Relationship Id="rId12" Target="../media/VAGer3pWgPk.mp4" Type="http://schemas.microsoft.com/office/2007/relationships/media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jpe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14" Target="../media/image73.png" Type="http://schemas.openxmlformats.org/officeDocument/2006/relationships/image"/><Relationship Id="rId15" Target="../media/image74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14" Target="../media/image75.png" Type="http://schemas.openxmlformats.org/officeDocument/2006/relationships/image"/><Relationship Id="rId15" Target="../media/image76.png" Type="http://schemas.openxmlformats.org/officeDocument/2006/relationships/image"/><Relationship Id="rId16" Target="../media/image77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jpeg" Type="http://schemas.openxmlformats.org/officeDocument/2006/relationships/image"/><Relationship Id="rId11" Target="../media/VAGe8vo6SHE.mp4" Type="http://schemas.openxmlformats.org/officeDocument/2006/relationships/video"/><Relationship Id="rId12" Target="../media/VAGe8vo6SHE.mp4" Type="http://schemas.microsoft.com/office/2007/relationships/media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2" Target="../media/image8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84.png" Type="http://schemas.openxmlformats.org/officeDocument/2006/relationships/image"/><Relationship Id="rId7" Target="../media/image85.svg" Type="http://schemas.openxmlformats.org/officeDocument/2006/relationships/image"/><Relationship Id="rId8" Target="../media/image86.png" Type="http://schemas.openxmlformats.org/officeDocument/2006/relationships/image"/><Relationship Id="rId9" Target="../media/image87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3826" y="1054053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6539" y="3269945"/>
            <a:ext cx="5329118" cy="5309134"/>
          </a:xfrm>
          <a:custGeom>
            <a:avLst/>
            <a:gdLst/>
            <a:ahLst/>
            <a:cxnLst/>
            <a:rect r="r" b="b" t="t" l="l"/>
            <a:pathLst>
              <a:path h="5309134" w="5329118">
                <a:moveTo>
                  <a:pt x="0" y="0"/>
                </a:moveTo>
                <a:lnTo>
                  <a:pt x="5329118" y="0"/>
                </a:lnTo>
                <a:lnTo>
                  <a:pt x="5329118" y="5309134"/>
                </a:lnTo>
                <a:lnTo>
                  <a:pt x="0" y="5309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950176"/>
            <a:ext cx="9657581" cy="85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70458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47179"/>
            <a:ext cx="837745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60671"/>
            <a:ext cx="3617876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47179"/>
            <a:ext cx="8377452" cy="2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채도는 해당 태그의 조회수에 비례하도록 설계하였음.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행위를 통해 해당 태그에 대한 스트레스 해소도 가능.</a:t>
            </a: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본인이 보기에 거부감이 드는 태그는 손쉽게 밀어서 차단 가능.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83688" y="1549286"/>
            <a:ext cx="2996473" cy="5929036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625196" y="3981027"/>
            <a:ext cx="2996473" cy="5929036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8171" t="0" r="-3817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483323" y="2204944"/>
            <a:ext cx="10526821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극단적 행동 사전 예측 시스템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92052" y="4847179"/>
            <a:ext cx="10628990" cy="506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서비스는 위급한 상황에서의 즉각적인 물리적 지원이 어려웠음.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 서비스는 환자가 기존에 작성하는 포스트와 대화 내용등을 기반으로,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점진적인 시계열 데이터를 활용하여 환자의 행동 양상을 분석하고,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활용하여 극단적 행동 위험도를 사전에 예측,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위험군 환자에 대해서는 의료인용 네트워크 내에서 상위 노출,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주치의 및 상담심리사, 주변인에게 알리는 시스템을 통해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 양상을 띄는 환자에 대한 즉각적인 대처가 가능,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극단적 선택을 사전에 예방 할 수 있음.</a:t>
            </a: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&lt;- figure 1 from </a:t>
            </a:r>
            <a:r>
              <a:rPr lang="en-US" sz="1801" i="true">
                <a:solidFill>
                  <a:srgbClr val="FFFFFF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Attention Is All You Need, A. Vaswani et 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084" r="0" b="-1723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47179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원터치 큐레이팅 시스템을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원터치 큐레이팅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60671"/>
            <a:ext cx="4522102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방문 및 심리 상담 서비스에 접근하는 것은 항상 시작이 어려운 것임.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따라서, 원터치로 그동안 자신이 작성했던 포스트와 AI 대화 내역을 기반으로 내가 겪고 있는 증상을 가장 잘 봐 줄 수 있는 정신과 전문의 및 상담심리사를 매칭시켜줌.</a:t>
            </a:r>
          </a:p>
          <a:p>
            <a:pPr algn="just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7156854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환자가 작성한 포스트와 AI 채팅 내용을 기반으로 AI 요약본을 생성, 원본 포스트 및 AI챗과 함께 치료사용 네트워크에 게시.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해당 게시글에 접근하여 코멘트를 남기고,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환자는 가장 마음에 드는 답변을 골라 상담 요청을 진행하여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전문의와의 채팅일 경우에는 진료 예약을,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채팅일 경우에는 진료 예약 뿐만 아니라 비대면 상담까지 가능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739359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정신과/상담심리사 매칭 시스템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/ 상담심리사 매칭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501577" y="5685379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큐레이팅 시스템 제공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78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실시간 비대면 상담의 가장 큰 한계는 비언어적 소통이었다면,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환자측 디바이스에서 실시간 얼굴 인식을 통해 감정을 분석하고, 그것을 3D 캐릭터화 하여 프라이버시는 보호하면서도 비언어적 요소를 활용한, 상담심리사의 정밀한 진단을 가능케 함.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https://m.blog.naver.com/jamini3825/220956516517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https://ko.iosapple.eu/%ED%8E%98%EC%9D%B4%EC%8A%A4%ED%83%80%EC%9E%84%EC%97%90%EC%84%9C-%EB%9D%BC%EC%9D%B4%EB%B8%8C-%EC%82%AC%EC%A7%84%EC%9D%84-%EC%B0%8D%EB%8A%94-%EB%B0%A9%EB%B2%95/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9733" t="0" r="-7973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847" t="-4453" r="-5178" b="-211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프라이버시와 비언어적 소통, 두 마리 토끼를 모두 잡다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상담심리사와의 실시간 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비대면 상담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483323" y="5694904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서비스를 제공,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 치료와 상담심리사를 통한 상담 치료를 동시에 받을 수 있음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2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약물은 피부과에서 처방하는 항생제와도 같이, 실수로라도 거르지 않고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매일 정해진 시간에 꾸준히 복용해야 증상을 완화시킬 수 있다.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이를 돕기 위해, 복약안내서를 휴대전화 카메라로 스캔 하는 것 만으로도 어떤 약을 언제, 얼마나 복용해야 하는지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자동으로 알림 설정이 이뤄지며,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특히 상황에 따라 복용해야 하는 약물(안정제 등)의 경우, 스마트워치등의 헬스케어 디바이스와의 연계를 통해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이상 징후 발생시 환자가 자각하기 전에 미리 복용 권고 알림을 띄우는 방식으로도 작동할 수 있음.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https://www.newsmp.com/news/articleView.html?idxno=153242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06646" y="1640509"/>
            <a:ext cx="3333279" cy="2472182"/>
          </a:xfrm>
          <a:custGeom>
            <a:avLst/>
            <a:gdLst/>
            <a:ahLst/>
            <a:cxnLst/>
            <a:rect r="r" b="b" t="t" l="l"/>
            <a:pathLst>
              <a:path h="2472182" w="3333279">
                <a:moveTo>
                  <a:pt x="0" y="0"/>
                </a:moveTo>
                <a:lnTo>
                  <a:pt x="3333279" y="0"/>
                </a:lnTo>
                <a:lnTo>
                  <a:pt x="3333279" y="2472182"/>
                </a:lnTo>
                <a:lnTo>
                  <a:pt x="0" y="2472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약물 치료에 대한 기준을 바로 잡다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3323" y="2204944"/>
            <a:ext cx="9204104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 복용 알리미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483323" y="5694904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복약안내서를 휴대전화 카메라로 스캔 하는 것 만으로도 약 복용 알림 설정이 이뤄짐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4197455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환자와의 약속을 스케줄화 하여 자동으로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관리 해 주며,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환자별 메모 기능을 통해 환자의 상태를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종합적으로 추적, 관리 할 수 있음.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그리고 위 두 기능에 AI가 접목되어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마치 간호사가 한 명 더 있는 것 같은 환경을 제공.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56606" y="6468334"/>
            <a:ext cx="429648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환자 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4.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어플리케이션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2052" y="4847179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/ 상담심리사가 본 시스템을 활용해야 할 “이유”를 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일일 브리핑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61153" y="7160671"/>
            <a:ext cx="4522102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환자와의 약속 및 메모 정보를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일일 브리핑 기능을 제공,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자신의 하루 일정을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계획하는데 도움을 줄 수 있음.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인간 상담심리사와의 실시간 상담 기능은 프리미엄 계정에서만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구독료 5,000원 예상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48814"/>
            <a:ext cx="3726319" cy="354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88,000원을 지불하여 프리미엄으로 업그레이드 한 의원은 ‘주변 마음병원 찾기‘ 및 큐레이팅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단순 리뷰를 넘어서 지속적인 내원을 통해 환자가 개선되는 과정을 홍보 가능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활동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상담심리사 활동을 수행하는 사람들은 수행한 채팅 버블 수 및 총 인원수에 따라 인센티브를 지급 받을 수 있음.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버블당 100원 / 인원당 1000원의 인센티브 예상 중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양성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심리 상담을 진행하는 것으로, 즉 재택 근무로 소득을 창출 해 낼 수 있다는 점에 기반하여, 국가공인 상담심리사를 양성하는 교육과정을 유료로 제공하고 이를 통해 수익을 벌어들임.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학습용 데이터 판매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2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환자들의 데이터를 익명화하여, 임상 참고 및 머신러닝 모델 개량에 활용 가능한 형태의 데이터셋으로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해당 데이터셋을 유형, 종류별로 나눠서 유료로 판매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485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48250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10회로 제한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일일 10회 제한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50개의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213795" y="449341"/>
            <a:ext cx="3606879" cy="9258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483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본인이 보고 싶지 않은 버블은 손 끝으로 밀어서 손쉽게 차단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6253" y="387778"/>
            <a:ext cx="3709463" cy="9511443"/>
          </a:xfrm>
          <a:custGeom>
            <a:avLst/>
            <a:gdLst/>
            <a:ahLst/>
            <a:cxnLst/>
            <a:rect r="r" b="b" t="t" l="l"/>
            <a:pathLst>
              <a:path h="9511443" w="3709463">
                <a:moveTo>
                  <a:pt x="0" y="0"/>
                </a:moveTo>
                <a:lnTo>
                  <a:pt x="3709463" y="0"/>
                </a:lnTo>
                <a:lnTo>
                  <a:pt x="3709463" y="9511444"/>
                </a:lnTo>
                <a:lnTo>
                  <a:pt x="0" y="9511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7895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8758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309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상담을 비대면으로 할 수 있는 수준에 그쳐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치료는 병행되지 않음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비단 심리상담 뿐만 아니라 정신과 방문에 대한 인식 개선도 필요한 실정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가볍게 시작하는 방법을 제시함으로써 완화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283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환자가 작성한 포스트 및 채팅의 키워드를 분석, 원본과 함께 의료인용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댓글 게시 순서에 상관없이, 프리미엄 병원이 최상단에 노출됨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DM은 프리미엄 계정에서만 가능함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상담은 Careplus에 가입한, 프리미엄 계정에 한해서 제공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상담시 상담심리사 측에 자신의 3D 캐릭터가 뜨는 방식으로, 프라이버시를 지키면서도 비언어적 소통이 최대한 가능하도록 할 예정임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70963"/>
            <a:ext cx="3250075" cy="8333526"/>
          </a:xfrm>
          <a:custGeom>
            <a:avLst/>
            <a:gdLst/>
            <a:ahLst/>
            <a:cxnLst/>
            <a:rect r="r" b="b" t="t" l="l"/>
            <a:pathLst>
              <a:path h="8333526" w="3250075">
                <a:moveTo>
                  <a:pt x="0" y="0"/>
                </a:moveTo>
                <a:lnTo>
                  <a:pt x="3250075" y="0"/>
                </a:lnTo>
                <a:lnTo>
                  <a:pt x="3250075" y="8333527"/>
                </a:lnTo>
                <a:lnTo>
                  <a:pt x="0" y="83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82510"/>
            <a:ext cx="3250075" cy="8333526"/>
          </a:xfrm>
          <a:custGeom>
            <a:avLst/>
            <a:gdLst/>
            <a:ahLst/>
            <a:cxnLst/>
            <a:rect r="r" b="b" t="t" l="l"/>
            <a:pathLst>
              <a:path h="8333526" w="3250075">
                <a:moveTo>
                  <a:pt x="0" y="0"/>
                </a:moveTo>
                <a:lnTo>
                  <a:pt x="3250075" y="0"/>
                </a:lnTo>
                <a:lnTo>
                  <a:pt x="3250075" y="8333527"/>
                </a:lnTo>
                <a:lnTo>
                  <a:pt x="0" y="83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285284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홈에서 다가오는 예약 및 일일 AI 브리핑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DM 리스트에 쉽게 접근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주위 환자들의 큐레이팅 리스트에 접근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의사 본인 및 병원 프로필 관리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사용하는 어플리케이션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PC버전과 모바일, 태블릿 버전 모두 제공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다가오는 예약을 직관적으로 확인 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오늘 하루 일정에 대한 AI 브리핑을 제공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소통의 한계가 존재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응급 상황 대처의 어려움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DM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DM을 환자별 메모 기능과 통합하여 직관적으로 볼 수 있음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82456" y="612415"/>
            <a:ext cx="7272909" cy="8710071"/>
          </a:xfrm>
          <a:custGeom>
            <a:avLst/>
            <a:gdLst/>
            <a:ahLst/>
            <a:cxnLst/>
            <a:rect r="r" b="b" t="t" l="l"/>
            <a:pathLst>
              <a:path h="8710071" w="7272909">
                <a:moveTo>
                  <a:pt x="0" y="0"/>
                </a:moveTo>
                <a:lnTo>
                  <a:pt x="7272909" y="0"/>
                </a:lnTo>
                <a:lnTo>
                  <a:pt x="7272909" y="8710070"/>
                </a:lnTo>
                <a:lnTo>
                  <a:pt x="0" y="87100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환자 관리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12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환자별 진찰 상태를 색상 태그, 간략한 메모 및 세부사항(진찰 차트)의 형태로 세세하게 기록 할 수 있음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329469" y="963691"/>
            <a:ext cx="6862847" cy="8229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환자 관리: AI 도우미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AI가 요약, 정리해주는 각 환자의 상태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긴 차트(세부사항)을 일일이 분석 할 필요 없이, 자동으로 환자의 차트 기록을 기반으로 AI 분석 데이터 제공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큐레이팅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큐레이팅이 필요한 환자를 한 눈에 볼 수 있음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프로필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의사 본인 및 병원의 프로필을 편집 가능함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866" y="4312582"/>
            <a:ext cx="7856167" cy="4430159"/>
          </a:xfrm>
          <a:custGeom>
            <a:avLst/>
            <a:gdLst/>
            <a:ahLst/>
            <a:cxnLst/>
            <a:rect r="r" b="b" t="t" l="l"/>
            <a:pathLst>
              <a:path h="4430159" w="7856167">
                <a:moveTo>
                  <a:pt x="0" y="0"/>
                </a:moveTo>
                <a:lnTo>
                  <a:pt x="7856167" y="0"/>
                </a:lnTo>
                <a:lnTo>
                  <a:pt x="7856167" y="4430159"/>
                </a:lnTo>
                <a:lnTo>
                  <a:pt x="0" y="4430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3866" y="2273285"/>
            <a:ext cx="7856167" cy="8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6"/>
              </a:lnSpc>
            </a:pPr>
            <a:r>
              <a:rPr lang="en-US" sz="5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중장기 로드맵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13105" y="2374914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 플랫폼화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3866" y="3261339"/>
            <a:ext cx="78561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프로젝트가 성공적으로 투자를 받고, 회사가 성장 한 뒤의 로드맵입니다.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13105" y="3098212"/>
            <a:ext cx="5519929" cy="93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치료 이론을 접목하여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미술치료, 언어치료 등 다양한 형태의 심리 상담을 적용받을 수 있는 종합 심리 치료 플랫폼화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39581" y="229233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9" y="0"/>
                </a:lnTo>
                <a:lnTo>
                  <a:pt x="959719" y="959718"/>
                </a:lnTo>
                <a:lnTo>
                  <a:pt x="0" y="9597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54342" y="2516448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27866" y="4666051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자체 제작 트랜스포머 모델 적용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7866" y="5389349"/>
            <a:ext cx="5519929" cy="124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 결과를 기반으로 훈련된 자체 제작 트랜스포머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모델을 기반으로, 환자의 극단적 행동 가능성 예측 및 환자의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병세 호전 정도 예측이 가능하도록 앱을 설계 할 예정.</a:t>
            </a:r>
          </a:p>
          <a:p>
            <a:pPr algn="l">
              <a:lnSpc>
                <a:spcPts val="2457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054342" y="4583471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69102" y="4807584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42626" y="6957188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OpenAI 의존도 낮추기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42626" y="7680486"/>
            <a:ext cx="5519929" cy="215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걱정거리 털어놓기 및 챗봇에 사용되는 OpenAI API 대신,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자체 제작한 LLM*을 적용하여 더 세밀하고 정확한 대응이 가능한 AI 기반 고민 상담 솔루션 제공 예정.</a:t>
            </a: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*LLM: 대규모 언어 모델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069102" y="6874608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083862" y="7098721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891480"/>
            <a:ext cx="11177051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24814"/>
            <a:ext cx="4700993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078914"/>
            <a:ext cx="3687866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상담심리사를 통한 심리 치료를 병행할 수 있음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한 표정 인식을 통해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환자의 프라이버시 노출은 최소화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하면서도 상담심리사에게 전달되는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 능력을 향상시킬 수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비언어적 소통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응급 상황 대처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약물 치료와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치료의 병행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트랜스포머 인공지능 모델을 활용하여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작성하는 글, 대화 내용 등을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기반으로 위험 신호가 감지되면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즉시 비상 연락처로 연락이 제공됨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1430959"/>
            <a:ext cx="7428611" cy="8719783"/>
            <a:chOff x="0" y="0"/>
            <a:chExt cx="1956507" cy="22965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2296568"/>
            </a:xfrm>
            <a:custGeom>
              <a:avLst/>
              <a:gdLst/>
              <a:ahLst/>
              <a:cxnLst/>
              <a:rect r="r" b="b" t="t" l="l"/>
              <a:pathLst>
                <a:path h="2296568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2296568"/>
                  </a:lnTo>
                  <a:lnTo>
                    <a:pt x="0" y="2296568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2315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79945" y="164472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5922" y="3013657"/>
            <a:ext cx="6828300" cy="688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메뉴 소개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정신건강에 대해 낮아진 진입장벽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활용한 극단적 행동 사전 예측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매칭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 복용 알리미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4. 치료사용 어플리케이션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1. AI 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4. 치료사용 어플리케이션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64291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83332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5922" y="4621138"/>
            <a:ext cx="6828300" cy="32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예약 / 방문 / 설정 / 로그아웃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정신건강에 대해 낮아진 진입장벽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무엇이든 받아주는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 사람과 나의 치부에 대해 이야기하는 것이 꺼려졌다면, 원하지 않는다면 기록이 남지 않도록 할 수 있는 AI 상담사와의 상담 기능은 환자들이 더 적극적으로 자신이 처한 상황과 상태를 표출할 수 있도록 격려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14757" y="3589210"/>
            <a:ext cx="44608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누구든지 받을 수 있는 큐레이팅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계정 여부에 상관없이, 모든 환자는 자신이 그동안 작성한 포스트와 AI와의 채팅 내용을 기반으로 심리 상태를 분석한 자료와 그 원본을 치료사용 네트워크에 업로드, 큐레이팅을 받기 위한 기반으로 활용 가능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79197" y="3607625"/>
            <a:ext cx="446085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언제든지 방문 가능한 정신과 / 상담사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UX를 벤치마킹한 예약 시스템은, 환자와 치료사간의 시간 약속을 더 편리하게 정하고 지킬 수 있도록 하는 편의를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더 간편해진 비대면 예약 절차를 통해 심도있고 질 높은 대면 상담 기회 제공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